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61" r:id="rId3"/>
    <p:sldId id="257" r:id="rId4"/>
    <p:sldId id="269" r:id="rId5"/>
    <p:sldId id="258" r:id="rId6"/>
    <p:sldId id="267" r:id="rId7"/>
    <p:sldId id="259" r:id="rId8"/>
    <p:sldId id="266" r:id="rId9"/>
    <p:sldId id="265" r:id="rId10"/>
    <p:sldId id="260" r:id="rId11"/>
    <p:sldId id="262" r:id="rId12"/>
    <p:sldId id="264" r:id="rId13"/>
    <p:sldId id="263"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12"/>
    <p:restoredTop sz="55535"/>
  </p:normalViewPr>
  <p:slideViewPr>
    <p:cSldViewPr snapToGrid="0" snapToObjects="1">
      <p:cViewPr>
        <p:scale>
          <a:sx n="89" d="100"/>
          <a:sy n="89"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tiff>
</file>

<file path=ppt/media/image12.jpeg>
</file>

<file path=ppt/media/image13.tiff>
</file>

<file path=ppt/media/image14.png>
</file>

<file path=ppt/media/image15.tiff>
</file>

<file path=ppt/media/image16.gif>
</file>

<file path=ppt/media/image17.png>
</file>

<file path=ppt/media/image18.tiff>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gif>
</file>

<file path=ppt/media/image3.png>
</file>

<file path=ppt/media/image4.tiff>
</file>

<file path=ppt/media/image5.jpeg>
</file>

<file path=ppt/media/image6.tiff>
</file>

<file path=ppt/media/image7.jpe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89711F-18D5-5F46-A5FB-322B388FD779}" type="datetimeFigureOut">
              <a:rPr lang="en-US" smtClean="0"/>
              <a:t>11/14/21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A2EA3B-5D97-0148-8B03-BE05BA9B1175}" type="slidenum">
              <a:rPr lang="en-US" smtClean="0"/>
              <a:t>‹#›</a:t>
            </a:fld>
            <a:endParaRPr lang="en-US"/>
          </a:p>
        </p:txBody>
      </p:sp>
    </p:spTree>
    <p:extLst>
      <p:ext uri="{BB962C8B-B14F-4D97-AF65-F5344CB8AC3E}">
        <p14:creationId xmlns:p14="http://schemas.microsoft.com/office/powerpoint/2010/main" val="792926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notified.idtheftcenter.org/s/2021-q3-data-breach-analysis?utm_source=pressrelease100621&amp;utm_medium=web&amp;utm_campaign=Q3BreachAnalysis"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so much for taking the time to listen to my SWOT analysis and proposed pathways forward for our organization.</a:t>
            </a:r>
          </a:p>
        </p:txBody>
      </p:sp>
      <p:sp>
        <p:nvSpPr>
          <p:cNvPr id="4" name="Slide Number Placeholder 3"/>
          <p:cNvSpPr>
            <a:spLocks noGrp="1"/>
          </p:cNvSpPr>
          <p:nvPr>
            <p:ph type="sldNum" sz="quarter" idx="5"/>
          </p:nvPr>
        </p:nvSpPr>
        <p:spPr/>
        <p:txBody>
          <a:bodyPr/>
          <a:lstStyle/>
          <a:p>
            <a:fld id="{0DA2EA3B-5D97-0148-8B03-BE05BA9B1175}" type="slidenum">
              <a:rPr lang="en-US" smtClean="0"/>
              <a:t>1</a:t>
            </a:fld>
            <a:endParaRPr lang="en-US"/>
          </a:p>
        </p:txBody>
      </p:sp>
    </p:spTree>
    <p:extLst>
      <p:ext uri="{BB962C8B-B14F-4D97-AF65-F5344CB8AC3E}">
        <p14:creationId xmlns:p14="http://schemas.microsoft.com/office/powerpoint/2010/main" val="7228965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Finally, let's take a look at the Threats.</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The markets for many of our products are highly competitive, and we expect competition to increase in the future. </a:t>
            </a:r>
          </a:p>
          <a:p>
            <a:pPr rtl="0"/>
            <a:br>
              <a:rPr lang="en-US" b="0" dirty="0">
                <a:effectLst/>
              </a:rPr>
            </a:br>
            <a:r>
              <a:rPr lang="en-US" sz="1200" b="0" i="0" u="none" strike="noStrike" kern="1200" dirty="0">
                <a:solidFill>
                  <a:schemeClr val="tx1"/>
                </a:solidFill>
                <a:effectLst/>
                <a:latin typeface="+mn-lt"/>
                <a:ea typeface="+mn-ea"/>
                <a:cs typeface="+mn-cs"/>
              </a:rPr>
              <a:t>Manufacturing and freight costs pose a challenge should demand in our products drastically rise.</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 Cyber attacks have been and will continue to be a looming threat that negatively impact our image.</a:t>
            </a:r>
            <a:br>
              <a:rPr lang="en-US" dirty="0"/>
            </a:br>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10</a:t>
            </a:fld>
            <a:endParaRPr lang="en-US"/>
          </a:p>
        </p:txBody>
      </p:sp>
    </p:spTree>
    <p:extLst>
      <p:ext uri="{BB962C8B-B14F-4D97-AF65-F5344CB8AC3E}">
        <p14:creationId xmlns:p14="http://schemas.microsoft.com/office/powerpoint/2010/main" val="1688599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According to the </a:t>
            </a:r>
            <a:r>
              <a:rPr lang="en-US" sz="1200" b="0" i="0" u="sng" strike="noStrike" kern="1200" dirty="0">
                <a:solidFill>
                  <a:schemeClr val="tx1"/>
                </a:solidFill>
                <a:effectLst/>
                <a:latin typeface="+mn-lt"/>
                <a:ea typeface="+mn-ea"/>
                <a:cs typeface="+mn-cs"/>
                <a:hlinkClick r:id="rId3"/>
              </a:rPr>
              <a:t>Identity Theft Resource Center (ITRC)</a:t>
            </a:r>
            <a:r>
              <a:rPr lang="en-US" sz="1200" b="0" i="0" u="none" strike="noStrike" kern="1200" dirty="0">
                <a:solidFill>
                  <a:schemeClr val="tx1"/>
                </a:solidFill>
                <a:effectLst/>
                <a:latin typeface="+mn-lt"/>
                <a:ea typeface="+mn-ea"/>
                <a:cs typeface="+mn-cs"/>
              </a:rPr>
              <a:t> the number of publicly-reported data compromises through September 30, 2021 has exceeded the total number of events in FY 2020.</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Our Company was the victim of a cyber attack that encrypted some of our systems on July 23, 2020. As a result, many of our online services were interrupted including website functions, customer support, customer facing applications, and company communications.</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The biggest impact is how these attacks will reflect on our reputation.</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The impact of this outage to our operations and financial results was not material, and we do not expect it to have material impacts on future periods. However, failures or disruptions, including security breaches or cyber attacks, to our information technology systems may harm our reputation and adversely affect our business and result of operations.</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11</a:t>
            </a:fld>
            <a:endParaRPr lang="en-US"/>
          </a:p>
        </p:txBody>
      </p:sp>
    </p:spTree>
    <p:extLst>
      <p:ext uri="{BB962C8B-B14F-4D97-AF65-F5344CB8AC3E}">
        <p14:creationId xmlns:p14="http://schemas.microsoft.com/office/powerpoint/2010/main" val="7813563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Global shipping costs and other shifting production factors pose a significant risk as we diversify our product portfolio. If demand increases beyond what we forecast, we would have to rapidly increase production.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We would depend on suppliers to provide additional volumes of components and those suppliers might not be able to increase production rapidly enough to meet unexpected demand. </a:t>
            </a:r>
            <a:endParaRPr lang="en-US" b="0" dirty="0">
              <a:effectLst/>
            </a:endParaRPr>
          </a:p>
          <a:p>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12</a:t>
            </a:fld>
            <a:endParaRPr lang="en-US"/>
          </a:p>
        </p:txBody>
      </p:sp>
    </p:spTree>
    <p:extLst>
      <p:ext uri="{BB962C8B-B14F-4D97-AF65-F5344CB8AC3E}">
        <p14:creationId xmlns:p14="http://schemas.microsoft.com/office/powerpoint/2010/main" val="17338929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And then, of course, there's our competitors.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markets for many of our products are highly competitive, and we expect competition to increase in the future. Some of our competitors have significantly greater financial, technical and marketing resources than we do. These competitors may be able to respond more rapidly to new or emerging technologies or changes in customer requirements. They may also be able to devote greater resources to the development, promotion and sale of their products or secure better product positioning with retailers.</a:t>
            </a:r>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13</a:t>
            </a:fld>
            <a:endParaRPr lang="en-US"/>
          </a:p>
        </p:txBody>
      </p:sp>
    </p:spTree>
    <p:extLst>
      <p:ext uri="{BB962C8B-B14F-4D97-AF65-F5344CB8AC3E}">
        <p14:creationId xmlns:p14="http://schemas.microsoft.com/office/powerpoint/2010/main" val="6492929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Keeping these factors in mind I’m sure we will be able to navigate the future effectively. Thank you for your time, I’m happy to field any questions.</a:t>
            </a:r>
          </a:p>
        </p:txBody>
      </p:sp>
      <p:sp>
        <p:nvSpPr>
          <p:cNvPr id="4" name="Slide Number Placeholder 3"/>
          <p:cNvSpPr>
            <a:spLocks noGrp="1"/>
          </p:cNvSpPr>
          <p:nvPr>
            <p:ph type="sldNum" sz="quarter" idx="5"/>
          </p:nvPr>
        </p:nvSpPr>
        <p:spPr/>
        <p:txBody>
          <a:bodyPr/>
          <a:lstStyle/>
          <a:p>
            <a:fld id="{0DA2EA3B-5D97-0148-8B03-BE05BA9B1175}" type="slidenum">
              <a:rPr lang="en-US" smtClean="0"/>
              <a:t>14</a:t>
            </a:fld>
            <a:endParaRPr lang="en-US"/>
          </a:p>
        </p:txBody>
      </p:sp>
    </p:spTree>
    <p:extLst>
      <p:ext uri="{BB962C8B-B14F-4D97-AF65-F5344CB8AC3E}">
        <p14:creationId xmlns:p14="http://schemas.microsoft.com/office/powerpoint/2010/main" val="643847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These are some of the key aspect’s of Garmin’s past, present, and future goals that I would like to dive into. Our manufacturing strengths, our challenges with dependencies on our retail partners and inventory management, opportunities to develop synergies and strategic technological partnership opportunities, and the very real impact of shipping costs, cyber attacks and competitors.</a:t>
            </a:r>
          </a:p>
        </p:txBody>
      </p:sp>
      <p:sp>
        <p:nvSpPr>
          <p:cNvPr id="4" name="Slide Number Placeholder 3"/>
          <p:cNvSpPr>
            <a:spLocks noGrp="1"/>
          </p:cNvSpPr>
          <p:nvPr>
            <p:ph type="sldNum" sz="quarter" idx="5"/>
          </p:nvPr>
        </p:nvSpPr>
        <p:spPr/>
        <p:txBody>
          <a:bodyPr/>
          <a:lstStyle/>
          <a:p>
            <a:fld id="{0DA2EA3B-5D97-0148-8B03-BE05BA9B1175}" type="slidenum">
              <a:rPr lang="en-US" smtClean="0"/>
              <a:t>2</a:t>
            </a:fld>
            <a:endParaRPr lang="en-US"/>
          </a:p>
        </p:txBody>
      </p:sp>
    </p:spTree>
    <p:extLst>
      <p:ext uri="{BB962C8B-B14F-4D97-AF65-F5344CB8AC3E}">
        <p14:creationId xmlns:p14="http://schemas.microsoft.com/office/powerpoint/2010/main" val="4211798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Lets be real, we know where we shine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Vertical Integration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Our distribution networks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And our Diverse Product Market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These are the places where we are industry leaders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A2EA3B-5D97-0148-8B03-BE05BA9B1175}" type="slidenum">
              <a:rPr lang="en-US" smtClean="0"/>
              <a:t>3</a:t>
            </a:fld>
            <a:endParaRPr lang="en-US"/>
          </a:p>
        </p:txBody>
      </p:sp>
    </p:spTree>
    <p:extLst>
      <p:ext uri="{BB962C8B-B14F-4D97-AF65-F5344CB8AC3E}">
        <p14:creationId xmlns:p14="http://schemas.microsoft.com/office/powerpoint/2010/main" val="12741746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One of our core competencies and strengths is  our vertically integrated manufacturing capabilities at our facilities in Taiwan, China, our Netherlands, our Poland facility and our U.S. facilities in Olathe, Kansas and Salem, Oregon.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To this end, I believe that our ownership and operation of our own manufacturing facilities and distribution networks provides significant capability and flexibility.</a:t>
            </a:r>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4</a:t>
            </a:fld>
            <a:endParaRPr lang="en-US"/>
          </a:p>
        </p:txBody>
      </p:sp>
    </p:spTree>
    <p:extLst>
      <p:ext uri="{BB962C8B-B14F-4D97-AF65-F5344CB8AC3E}">
        <p14:creationId xmlns:p14="http://schemas.microsoft.com/office/powerpoint/2010/main" val="1927577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Let's take a look at the flip side of this.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Covid-19 laid bare some fundamental weaknesses.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Economic contraction and constrained consumer and business spending has resulted in periods of decreased revenue in the past, and could in the future result in decreased revenue and problems with our ability to manage inventory levels.</a:t>
            </a:r>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5</a:t>
            </a:fld>
            <a:endParaRPr lang="en-US"/>
          </a:p>
        </p:txBody>
      </p:sp>
    </p:spTree>
    <p:extLst>
      <p:ext uri="{BB962C8B-B14F-4D97-AF65-F5344CB8AC3E}">
        <p14:creationId xmlns:p14="http://schemas.microsoft.com/office/powerpoint/2010/main" val="1323306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In addition, financial difficulties experienced by our retailers and OEM customers have resulted, and could result in the future, in significant bad debt write-offs and additions to reserves in our receivables and could have an adverse effect on our operations. </a:t>
            </a:r>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6</a:t>
            </a:fld>
            <a:endParaRPr lang="en-US"/>
          </a:p>
        </p:txBody>
      </p:sp>
    </p:spTree>
    <p:extLst>
      <p:ext uri="{BB962C8B-B14F-4D97-AF65-F5344CB8AC3E}">
        <p14:creationId xmlns:p14="http://schemas.microsoft.com/office/powerpoint/2010/main" val="1977299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Looking toward the future we must continually evaluate acquisition opportunities and opportunities to make investments in complementary businesses, technologies, services or products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Also to enter into strategic partnerships with parties who can provide access to those assets, additional product or services offerings.</a:t>
            </a:r>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7</a:t>
            </a:fld>
            <a:endParaRPr lang="en-US"/>
          </a:p>
        </p:txBody>
      </p:sp>
    </p:spTree>
    <p:extLst>
      <p:ext uri="{BB962C8B-B14F-4D97-AF65-F5344CB8AC3E}">
        <p14:creationId xmlns:p14="http://schemas.microsoft.com/office/powerpoint/2010/main" val="21655138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Imagine for a minute that you’ve completed a long workout .</a:t>
            </a:r>
          </a:p>
          <a:p>
            <a:endParaRPr lang="en-US" sz="1200" b="1"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Being an avid cyclist and runner, you are always aware if your performance is insufficient. So, when you feel a little bad after your workout you have reason to worry. </a:t>
            </a:r>
          </a:p>
          <a:p>
            <a:endParaRPr lang="en-US" sz="1200" b="1"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Concerned that there may be something wrong with you, your information is transferred from your watch to a healthcare institution of your choice. </a:t>
            </a:r>
          </a:p>
          <a:p>
            <a:endParaRPr lang="en-US" sz="1200" b="1"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This information is placed into an advanced algorithm and and an initial assessment is made of your health condition. </a:t>
            </a:r>
          </a:p>
          <a:p>
            <a:endParaRPr lang="en-US" sz="1200" b="1"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These results are sent back to you and an appointment is automatically made with your primary healthcare provider. This is simultaneously added to your calendar. Ladies and gentlemen, IOT is the future.</a:t>
            </a:r>
          </a:p>
          <a:p>
            <a:endParaRPr lang="en-US" sz="1200" b="1"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8</a:t>
            </a:fld>
            <a:endParaRPr lang="en-US"/>
          </a:p>
        </p:txBody>
      </p:sp>
    </p:spTree>
    <p:extLst>
      <p:ext uri="{BB962C8B-B14F-4D97-AF65-F5344CB8AC3E}">
        <p14:creationId xmlns:p14="http://schemas.microsoft.com/office/powerpoint/2010/main" val="18863046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According to </a:t>
            </a:r>
            <a:r>
              <a:rPr lang="en-US" sz="1200" b="0" i="0" u="none" strike="noStrike" kern="1200" dirty="0" err="1">
                <a:solidFill>
                  <a:schemeClr val="tx1"/>
                </a:solidFill>
                <a:effectLst/>
                <a:latin typeface="+mn-lt"/>
                <a:ea typeface="+mn-ea"/>
                <a:cs typeface="+mn-cs"/>
              </a:rPr>
              <a:t>iot-analytics.com</a:t>
            </a:r>
            <a:r>
              <a:rPr lang="en-US" sz="1200" b="0" i="0" u="none" strike="noStrike" kern="1200" dirty="0">
                <a:solidFill>
                  <a:schemeClr val="tx1"/>
                </a:solidFill>
                <a:effectLst/>
                <a:latin typeface="+mn-lt"/>
                <a:ea typeface="+mn-ea"/>
                <a:cs typeface="+mn-cs"/>
              </a:rPr>
              <a:t> - </a:t>
            </a:r>
            <a:r>
              <a:rPr lang="en-US" sz="1200" b="0" i="0" kern="1200" dirty="0">
                <a:solidFill>
                  <a:schemeClr val="tx1"/>
                </a:solidFill>
                <a:effectLst/>
                <a:latin typeface="+mn-lt"/>
                <a:ea typeface="+mn-ea"/>
                <a:cs typeface="+mn-cs"/>
              </a:rPr>
              <a:t>In 2021, IoT Analytics expects the global number of connected IoT devices to grow 9%, to 12.3 billion active endpoints. By 2025, there will likely be more than 27 billion IoT connections. </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0DA2EA3B-5D97-0148-8B03-BE05BA9B1175}" type="slidenum">
              <a:rPr lang="en-US" smtClean="0"/>
              <a:t>9</a:t>
            </a:fld>
            <a:endParaRPr lang="en-US"/>
          </a:p>
        </p:txBody>
      </p:sp>
    </p:spTree>
    <p:extLst>
      <p:ext uri="{BB962C8B-B14F-4D97-AF65-F5344CB8AC3E}">
        <p14:creationId xmlns:p14="http://schemas.microsoft.com/office/powerpoint/2010/main" val="29284650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C882A-4185-1C40-B614-A4FB140CCD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D294C-84FB-DD4B-9E15-8743E547EA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EE41017-25B2-1A4B-BA08-CE23E3148328}"/>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5" name="Footer Placeholder 4">
            <a:extLst>
              <a:ext uri="{FF2B5EF4-FFF2-40B4-BE49-F238E27FC236}">
                <a16:creationId xmlns:a16="http://schemas.microsoft.com/office/drawing/2014/main" id="{2C59A47A-F657-E749-BC37-3858C1C9DD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1C321B-7B40-B741-8C35-2FBCAC163F0D}"/>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1545146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04423-87DA-1D43-907C-CFAE54BC167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1D7315E-22BD-714C-97A0-2A67946FADD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8F7935-40FB-094B-B376-F834B16DED1C}"/>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5" name="Footer Placeholder 4">
            <a:extLst>
              <a:ext uri="{FF2B5EF4-FFF2-40B4-BE49-F238E27FC236}">
                <a16:creationId xmlns:a16="http://schemas.microsoft.com/office/drawing/2014/main" id="{82A8CD8F-75CC-C74A-938C-75540CBC4C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79A055-9854-9143-8F4F-1A1719E62A46}"/>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3968864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189118-0D28-8C4B-9B8B-3888804AFE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E78502-7BDE-E343-8A77-E2DB5028640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881775-1A7F-0749-B849-0BA55525650E}"/>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5" name="Footer Placeholder 4">
            <a:extLst>
              <a:ext uri="{FF2B5EF4-FFF2-40B4-BE49-F238E27FC236}">
                <a16:creationId xmlns:a16="http://schemas.microsoft.com/office/drawing/2014/main" id="{75FDDF3A-E5AB-A54F-B36E-3ECC9EBBE4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D2176B-C52F-5C4F-A9A7-5D3A768BC341}"/>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853765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AFA97-E130-354C-B58E-AB68DB4A41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F718D0-61A5-CD4E-83CC-2AAFB27CFF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F2020D-BD8B-1846-9384-C2A56D1EB3D9}"/>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5" name="Footer Placeholder 4">
            <a:extLst>
              <a:ext uri="{FF2B5EF4-FFF2-40B4-BE49-F238E27FC236}">
                <a16:creationId xmlns:a16="http://schemas.microsoft.com/office/drawing/2014/main" id="{CA62F387-636F-9B4D-8432-70B1043082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4A2AD5-AD24-A742-9230-D3BEDBE66A29}"/>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2042705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5F6CE-ED4A-0543-9E86-950F2411A5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3CF4A84-B9E9-5342-9B45-B7928B6A4F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A6577AD-E256-6F47-B858-69125C3E34B5}"/>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5" name="Footer Placeholder 4">
            <a:extLst>
              <a:ext uri="{FF2B5EF4-FFF2-40B4-BE49-F238E27FC236}">
                <a16:creationId xmlns:a16="http://schemas.microsoft.com/office/drawing/2014/main" id="{3126F868-84BD-2D48-8DC4-8BEAAA52F9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F7DF17-5162-B048-8DC1-C12EB56E4FA4}"/>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2615633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E20E4-8BEB-3C4F-AF84-DA49D3BB9D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C9E702-336A-C648-8EB5-41C154141D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84482E-D80C-3B43-948F-662E1A8FD0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2B93EC-F845-AC44-8FC0-C924D7D88C1D}"/>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6" name="Footer Placeholder 5">
            <a:extLst>
              <a:ext uri="{FF2B5EF4-FFF2-40B4-BE49-F238E27FC236}">
                <a16:creationId xmlns:a16="http://schemas.microsoft.com/office/drawing/2014/main" id="{B24AF329-283C-EE44-BAE8-79BBC0FFF1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FDB38B-E608-8E42-A661-9BF72618A999}"/>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1328037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1FE8E-8B64-8745-AD96-10F541A8D0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6DD96A-F72D-CB41-A825-28998C3268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E46D5D-5919-834C-91C8-2C278CC9D0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5B4B116-2355-6643-88A6-22AFD80440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C7D922F-C3AF-364E-A13F-5BEB75E57A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CC7A95-8623-0743-9F85-FE5D2F8FEC0B}"/>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8" name="Footer Placeholder 7">
            <a:extLst>
              <a:ext uri="{FF2B5EF4-FFF2-40B4-BE49-F238E27FC236}">
                <a16:creationId xmlns:a16="http://schemas.microsoft.com/office/drawing/2014/main" id="{D8567222-E7D2-1647-BE09-157CB34506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E36EF8C-956D-7D4A-823E-110FFC1B9C3A}"/>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1781051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99E69-6083-3B4B-8FEB-86F4B51308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8850E59-74B1-9A49-BFD8-916A846D347C}"/>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4" name="Footer Placeholder 3">
            <a:extLst>
              <a:ext uri="{FF2B5EF4-FFF2-40B4-BE49-F238E27FC236}">
                <a16:creationId xmlns:a16="http://schemas.microsoft.com/office/drawing/2014/main" id="{0D6855F4-3A8C-7D49-9C04-EAD2014507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7F2CA8-0599-9842-AB2D-3CACE696E00A}"/>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20177918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02CA78-15F4-364C-8D2F-1A4351DE85DB}"/>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3" name="Footer Placeholder 2">
            <a:extLst>
              <a:ext uri="{FF2B5EF4-FFF2-40B4-BE49-F238E27FC236}">
                <a16:creationId xmlns:a16="http://schemas.microsoft.com/office/drawing/2014/main" id="{8DB8E2E8-05F7-E548-A932-4C6101A283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34CF-1A72-B04C-BFB1-D788B37940B5}"/>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3567568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BD41D-513C-7A4E-AA7F-266A1E44D0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794D42-CD76-4E46-8924-2D6E821117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EE8DF0A-70B3-5442-B1D2-6DD6ACAC66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D8B409-265F-5F46-B596-DCE22D04CE7E}"/>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6" name="Footer Placeholder 5">
            <a:extLst>
              <a:ext uri="{FF2B5EF4-FFF2-40B4-BE49-F238E27FC236}">
                <a16:creationId xmlns:a16="http://schemas.microsoft.com/office/drawing/2014/main" id="{DE76EF87-3D7F-7C47-A28C-0C31A8F1E1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41C3A9-F8B2-8C4C-8C1C-C62CC5BF0DE5}"/>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3958408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C87B6-5122-7C45-9DF9-8F20C1E8BD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B09296-FB19-D74A-8C34-C99809BA9C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8BF6141-636D-9843-A101-95276C0E6B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9A1F45-65F9-4A4D-B7AD-622C686E2043}"/>
              </a:ext>
            </a:extLst>
          </p:cNvPr>
          <p:cNvSpPr>
            <a:spLocks noGrp="1"/>
          </p:cNvSpPr>
          <p:nvPr>
            <p:ph type="dt" sz="half" idx="10"/>
          </p:nvPr>
        </p:nvSpPr>
        <p:spPr/>
        <p:txBody>
          <a:bodyPr/>
          <a:lstStyle/>
          <a:p>
            <a:fld id="{1ADC7BE3-B4A1-0247-8658-D3698FEDB67A}" type="datetimeFigureOut">
              <a:rPr lang="en-US" smtClean="0"/>
              <a:t>11/13/21</a:t>
            </a:fld>
            <a:endParaRPr lang="en-US"/>
          </a:p>
        </p:txBody>
      </p:sp>
      <p:sp>
        <p:nvSpPr>
          <p:cNvPr id="6" name="Footer Placeholder 5">
            <a:extLst>
              <a:ext uri="{FF2B5EF4-FFF2-40B4-BE49-F238E27FC236}">
                <a16:creationId xmlns:a16="http://schemas.microsoft.com/office/drawing/2014/main" id="{0B8B3F8F-F72C-2C4F-8818-66BD1A926B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FD37D9-843A-AF47-BA14-11044694C3E0}"/>
              </a:ext>
            </a:extLst>
          </p:cNvPr>
          <p:cNvSpPr>
            <a:spLocks noGrp="1"/>
          </p:cNvSpPr>
          <p:nvPr>
            <p:ph type="sldNum" sz="quarter" idx="12"/>
          </p:nvPr>
        </p:nvSpPr>
        <p:spPr/>
        <p:txBody>
          <a:bodyPr/>
          <a:lstStyle/>
          <a:p>
            <a:fld id="{409E97DE-EA24-4648-9453-09770AFC25BD}" type="slidenum">
              <a:rPr lang="en-US" smtClean="0"/>
              <a:t>‹#›</a:t>
            </a:fld>
            <a:endParaRPr lang="en-US"/>
          </a:p>
        </p:txBody>
      </p:sp>
    </p:spTree>
    <p:extLst>
      <p:ext uri="{BB962C8B-B14F-4D97-AF65-F5344CB8AC3E}">
        <p14:creationId xmlns:p14="http://schemas.microsoft.com/office/powerpoint/2010/main" val="1259350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AFBBDE-44D5-974E-8176-015648197F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3DAB5F-F4F6-C947-98CA-94F815E5AB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5B6C29-4BEB-7644-B56C-853F248771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DC7BE3-B4A1-0247-8658-D3698FEDB67A}" type="datetimeFigureOut">
              <a:rPr lang="en-US" smtClean="0"/>
              <a:t>11/13/21</a:t>
            </a:fld>
            <a:endParaRPr lang="en-US"/>
          </a:p>
        </p:txBody>
      </p:sp>
      <p:sp>
        <p:nvSpPr>
          <p:cNvPr id="5" name="Footer Placeholder 4">
            <a:extLst>
              <a:ext uri="{FF2B5EF4-FFF2-40B4-BE49-F238E27FC236}">
                <a16:creationId xmlns:a16="http://schemas.microsoft.com/office/drawing/2014/main" id="{35596556-E655-6248-BC8C-ED0E9C88FE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BF6CC2-EA94-4B47-8CB6-AD84DB95E3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9E97DE-EA24-4648-9453-09770AFC25BD}" type="slidenum">
              <a:rPr lang="en-US" smtClean="0"/>
              <a:t>‹#›</a:t>
            </a:fld>
            <a:endParaRPr lang="en-US"/>
          </a:p>
        </p:txBody>
      </p:sp>
    </p:spTree>
    <p:extLst>
      <p:ext uri="{BB962C8B-B14F-4D97-AF65-F5344CB8AC3E}">
        <p14:creationId xmlns:p14="http://schemas.microsoft.com/office/powerpoint/2010/main" val="22589575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gif"/></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tiff"/></Relationships>
</file>

<file path=ppt/slides/_rels/slide13.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jpeg"/><Relationship Id="rId9"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6.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9.tiff"/></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tiff"/></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7745"/>
            <a:lum/>
          </a:blip>
          <a:srcRect/>
          <a:stretch>
            <a:fillRect t="-9000" b="-9000"/>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2EACB04-0466-AC42-B61B-CC36127EDC1F}"/>
              </a:ext>
            </a:extLst>
          </p:cNvPr>
          <p:cNvSpPr>
            <a:spLocks noGrp="1"/>
          </p:cNvSpPr>
          <p:nvPr>
            <p:ph type="subTitle" idx="1"/>
          </p:nvPr>
        </p:nvSpPr>
        <p:spPr>
          <a:xfrm>
            <a:off x="1786465" y="3943350"/>
            <a:ext cx="8619067" cy="1560709"/>
          </a:xfrm>
          <a:noFill/>
          <a:effectLst>
            <a:glow rad="328578">
              <a:schemeClr val="tx1">
                <a:lumMod val="50000"/>
                <a:lumOff val="50000"/>
              </a:schemeClr>
            </a:glow>
          </a:effectLst>
        </p:spPr>
        <p:txBody>
          <a:bodyPr anchor="ctr">
            <a:normAutofit/>
          </a:bodyPr>
          <a:lstStyle/>
          <a:p>
            <a:r>
              <a:rPr lang="en-US" sz="4800" b="1" dirty="0">
                <a:ln>
                  <a:solidFill>
                    <a:schemeClr val="tx1">
                      <a:lumMod val="65000"/>
                      <a:lumOff val="35000"/>
                    </a:schemeClr>
                  </a:solidFill>
                </a:ln>
                <a:solidFill>
                  <a:schemeClr val="accent1">
                    <a:lumMod val="60000"/>
                    <a:lumOff val="40000"/>
                  </a:schemeClr>
                </a:solidFill>
                <a:effectLst>
                  <a:glow>
                    <a:srgbClr val="FF0000"/>
                  </a:glow>
                </a:effectLst>
                <a:latin typeface="Aharoni" panose="02010803020104030203" pitchFamily="2" charset="-79"/>
                <a:cs typeface="Aharoni" panose="02010803020104030203" pitchFamily="2" charset="-79"/>
              </a:rPr>
              <a:t>Pathways Forward</a:t>
            </a:r>
          </a:p>
        </p:txBody>
      </p:sp>
      <p:pic>
        <p:nvPicPr>
          <p:cNvPr id="1030" name="Picture 6" descr="Garmin Logo, history, meaning, symbol, PNG">
            <a:extLst>
              <a:ext uri="{FF2B5EF4-FFF2-40B4-BE49-F238E27FC236}">
                <a16:creationId xmlns:a16="http://schemas.microsoft.com/office/drawing/2014/main" id="{E6EAA54B-9948-F14B-BDFA-DB931CF336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799" y="0"/>
            <a:ext cx="7010400" cy="3943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7273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l="-25000" r="-25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1670AE-849A-984A-AB15-AE0AC1ECD248}"/>
              </a:ext>
            </a:extLst>
          </p:cNvPr>
          <p:cNvPicPr>
            <a:picLocks noChangeAspect="1"/>
          </p:cNvPicPr>
          <p:nvPr/>
        </p:nvPicPr>
        <p:blipFill>
          <a:blip r:embed="rId4">
            <a:alphaModFix amt="65000"/>
          </a:blip>
          <a:stretch>
            <a:fillRect/>
          </a:stretch>
        </p:blipFill>
        <p:spPr>
          <a:xfrm>
            <a:off x="2414058" y="162221"/>
            <a:ext cx="7363883" cy="6185662"/>
          </a:xfrm>
          <a:prstGeom prst="rect">
            <a:avLst/>
          </a:prstGeom>
        </p:spPr>
      </p:pic>
    </p:spTree>
    <p:extLst>
      <p:ext uri="{BB962C8B-B14F-4D97-AF65-F5344CB8AC3E}">
        <p14:creationId xmlns:p14="http://schemas.microsoft.com/office/powerpoint/2010/main" val="975665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7000"/>
            <a:lum/>
          </a:blip>
          <a:srcRect/>
          <a:stretch>
            <a:fillRect l="-25000" r="-2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9BDEF-3C2E-904A-862B-665B9502A748}"/>
              </a:ext>
            </a:extLst>
          </p:cNvPr>
          <p:cNvSpPr>
            <a:spLocks noGrp="1"/>
          </p:cNvSpPr>
          <p:nvPr>
            <p:ph type="title"/>
          </p:nvPr>
        </p:nvSpPr>
        <p:spPr>
          <a:effectLst>
            <a:glow rad="228600">
              <a:schemeClr val="accent6">
                <a:satMod val="175000"/>
                <a:alpha val="40000"/>
              </a:schemeClr>
            </a:glow>
          </a:effectLst>
        </p:spPr>
        <p:txBody>
          <a:bodyPr/>
          <a:lstStyle/>
          <a:p>
            <a:pPr algn="ctr"/>
            <a:r>
              <a:rPr lang="en-US" b="1" dirty="0">
                <a:effectLst>
                  <a:glow rad="228600">
                    <a:schemeClr val="accent4">
                      <a:satMod val="175000"/>
                      <a:alpha val="40000"/>
                    </a:schemeClr>
                  </a:glow>
                </a:effectLst>
              </a:rPr>
              <a:t>Cyber Security</a:t>
            </a:r>
          </a:p>
        </p:txBody>
      </p:sp>
      <p:pic>
        <p:nvPicPr>
          <p:cNvPr id="5" name="Content Placeholder 4" descr="A picture containing person, person, indoor&#10;&#10;Description automatically generated">
            <a:extLst>
              <a:ext uri="{FF2B5EF4-FFF2-40B4-BE49-F238E27FC236}">
                <a16:creationId xmlns:a16="http://schemas.microsoft.com/office/drawing/2014/main" id="{DC8245CE-85F7-AC43-9D5B-D3B2CC343400}"/>
              </a:ext>
            </a:extLst>
          </p:cNvPr>
          <p:cNvPicPr>
            <a:picLocks noGrp="1" noChangeAspect="1"/>
          </p:cNvPicPr>
          <p:nvPr>
            <p:ph idx="1"/>
          </p:nvPr>
        </p:nvPicPr>
        <p:blipFill>
          <a:blip r:embed="rId4">
            <a:alphaModFix amt="79000"/>
          </a:blip>
          <a:stretch>
            <a:fillRect/>
          </a:stretch>
        </p:blipFill>
        <p:spPr>
          <a:xfrm>
            <a:off x="7103234" y="2862939"/>
            <a:ext cx="4643201" cy="2623277"/>
          </a:xfrm>
        </p:spPr>
      </p:pic>
      <p:pic>
        <p:nvPicPr>
          <p:cNvPr id="2050" name="Picture 2">
            <a:extLst>
              <a:ext uri="{FF2B5EF4-FFF2-40B4-BE49-F238E27FC236}">
                <a16:creationId xmlns:a16="http://schemas.microsoft.com/office/drawing/2014/main" id="{38480075-4787-6D4C-ABED-6FD4E0EA7486}"/>
              </a:ext>
            </a:extLst>
          </p:cNvPr>
          <p:cNvPicPr>
            <a:picLocks noChangeAspect="1" noChangeArrowheads="1"/>
          </p:cNvPicPr>
          <p:nvPr/>
        </p:nvPicPr>
        <p:blipFill>
          <a:blip r:embed="rId5">
            <a:alphaModFix amt="75000"/>
            <a:extLst>
              <a:ext uri="{28A0092B-C50C-407E-A947-70E740481C1C}">
                <a14:useLocalDpi xmlns:a14="http://schemas.microsoft.com/office/drawing/2010/main" val="0"/>
              </a:ext>
            </a:extLst>
          </a:blip>
          <a:srcRect/>
          <a:stretch>
            <a:fillRect/>
          </a:stretch>
        </p:blipFill>
        <p:spPr bwMode="auto">
          <a:xfrm>
            <a:off x="445565" y="2278113"/>
            <a:ext cx="6476223" cy="3792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5495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l="-26000" r="-26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9A5DC8-6E0C-8944-9D01-0B7D9CF0D57F}"/>
              </a:ext>
            </a:extLst>
          </p:cNvPr>
          <p:cNvPicPr>
            <a:picLocks noChangeAspect="1"/>
          </p:cNvPicPr>
          <p:nvPr/>
        </p:nvPicPr>
        <p:blipFill>
          <a:blip r:embed="rId4"/>
          <a:stretch>
            <a:fillRect/>
          </a:stretch>
        </p:blipFill>
        <p:spPr>
          <a:xfrm>
            <a:off x="1421653" y="1219994"/>
            <a:ext cx="9348694" cy="4418012"/>
          </a:xfrm>
          <a:prstGeom prst="rect">
            <a:avLst/>
          </a:prstGeom>
        </p:spPr>
      </p:pic>
    </p:spTree>
    <p:extLst>
      <p:ext uri="{BB962C8B-B14F-4D97-AF65-F5344CB8AC3E}">
        <p14:creationId xmlns:p14="http://schemas.microsoft.com/office/powerpoint/2010/main" val="1429631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D868-ED14-404E-A048-1289C91412EA}"/>
              </a:ext>
            </a:extLst>
          </p:cNvPr>
          <p:cNvSpPr>
            <a:spLocks noGrp="1"/>
          </p:cNvSpPr>
          <p:nvPr>
            <p:ph type="title"/>
          </p:nvPr>
        </p:nvSpPr>
        <p:spPr/>
        <p:txBody>
          <a:bodyPr/>
          <a:lstStyle/>
          <a:p>
            <a:pPr algn="ctr"/>
            <a:r>
              <a:rPr lang="en-US" b="1" dirty="0">
                <a:effectLst>
                  <a:glow rad="228600">
                    <a:schemeClr val="accent4">
                      <a:satMod val="175000"/>
                      <a:alpha val="40000"/>
                    </a:schemeClr>
                  </a:glow>
                </a:effectLst>
              </a:rPr>
              <a:t>Competitors</a:t>
            </a:r>
            <a:endParaRPr lang="en-US" dirty="0"/>
          </a:p>
        </p:txBody>
      </p:sp>
      <p:pic>
        <p:nvPicPr>
          <p:cNvPr id="3074" name="Picture 2" descr="Fitbit Logo PNG Transparent &amp; SVG Vector - Freebie Supply">
            <a:extLst>
              <a:ext uri="{FF2B5EF4-FFF2-40B4-BE49-F238E27FC236}">
                <a16:creationId xmlns:a16="http://schemas.microsoft.com/office/drawing/2014/main" id="{68BB5CAE-DC96-5241-8DD9-3F981A57EA2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81037" y="2264966"/>
            <a:ext cx="1933346" cy="61515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pple&amp;#39;s Iconic Logo Exudes Credibility Thanks To Its Innovative Shape And  Modern Aesthetic | DesignRush">
            <a:extLst>
              <a:ext uri="{FF2B5EF4-FFF2-40B4-BE49-F238E27FC236}">
                <a16:creationId xmlns:a16="http://schemas.microsoft.com/office/drawing/2014/main" id="{9E9F5BCB-D0A7-C549-8903-81B0F9A2E4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488992"/>
            <a:ext cx="2840235" cy="170497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05629622-2AEE-BF4B-A4EC-5FBA2FF102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46881" y="2011718"/>
            <a:ext cx="3625569" cy="1203802"/>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Android logo and symbol, meaning, history, PNG">
            <a:extLst>
              <a:ext uri="{FF2B5EF4-FFF2-40B4-BE49-F238E27FC236}">
                <a16:creationId xmlns:a16="http://schemas.microsoft.com/office/drawing/2014/main" id="{3D576BFF-C79E-5949-B613-8DC226BF3A8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31468" y="2319864"/>
            <a:ext cx="2962275" cy="1863012"/>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WHOOP – Apps on Google Play">
            <a:extLst>
              <a:ext uri="{FF2B5EF4-FFF2-40B4-BE49-F238E27FC236}">
                <a16:creationId xmlns:a16="http://schemas.microsoft.com/office/drawing/2014/main" id="{FFFDFE77-FCFD-0742-AF57-82DA8B4D209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28602" y="4846282"/>
            <a:ext cx="990394" cy="990394"/>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Wahoo Fitness Media Kit Official Digital Assets | Brandfolder">
            <a:extLst>
              <a:ext uri="{FF2B5EF4-FFF2-40B4-BE49-F238E27FC236}">
                <a16:creationId xmlns:a16="http://schemas.microsoft.com/office/drawing/2014/main" id="{3E2B36E1-FB39-D440-8185-2AEA4211D4E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561724" y="3699667"/>
            <a:ext cx="2840235" cy="966418"/>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Smart Bike Electric Devices – XOSS.CO">
            <a:extLst>
              <a:ext uri="{FF2B5EF4-FFF2-40B4-BE49-F238E27FC236}">
                <a16:creationId xmlns:a16="http://schemas.microsoft.com/office/drawing/2014/main" id="{983B9E7B-4F6D-E047-8D68-EB336A0363B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119935" y="3429000"/>
            <a:ext cx="1440599" cy="753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14631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l="-26000" r="-2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C9DD3-3FD4-C447-8BAB-F7EE7B277B40}"/>
              </a:ext>
            </a:extLst>
          </p:cNvPr>
          <p:cNvSpPr>
            <a:spLocks noGrp="1"/>
          </p:cNvSpPr>
          <p:nvPr>
            <p:ph type="title"/>
          </p:nvPr>
        </p:nvSpPr>
        <p:spPr/>
        <p:txBody>
          <a:bodyPr/>
          <a:lstStyle/>
          <a:p>
            <a:pPr algn="ctr"/>
            <a:r>
              <a:rPr lang="en-US" b="1" dirty="0"/>
              <a:t>Thank you!</a:t>
            </a:r>
          </a:p>
        </p:txBody>
      </p:sp>
      <p:pic>
        <p:nvPicPr>
          <p:cNvPr id="5" name="Content Placeholder 4" descr="A person standing in water&#10;&#10;Description automatically generated with low confidence">
            <a:extLst>
              <a:ext uri="{FF2B5EF4-FFF2-40B4-BE49-F238E27FC236}">
                <a16:creationId xmlns:a16="http://schemas.microsoft.com/office/drawing/2014/main" id="{9819D1A8-558C-2F4E-B2DF-D8FA5D2AC2C0}"/>
              </a:ext>
            </a:extLst>
          </p:cNvPr>
          <p:cNvPicPr>
            <a:picLocks noGrp="1" noChangeAspect="1"/>
          </p:cNvPicPr>
          <p:nvPr>
            <p:ph idx="1"/>
          </p:nvPr>
        </p:nvPicPr>
        <p:blipFill>
          <a:blip r:embed="rId4">
            <a:alphaModFix amt="73000"/>
          </a:blip>
          <a:stretch>
            <a:fillRect/>
          </a:stretch>
        </p:blipFill>
        <p:spPr>
          <a:xfrm>
            <a:off x="3194934" y="1690688"/>
            <a:ext cx="5802132" cy="3858418"/>
          </a:xfrm>
        </p:spPr>
      </p:pic>
    </p:spTree>
    <p:extLst>
      <p:ext uri="{BB962C8B-B14F-4D97-AF65-F5344CB8AC3E}">
        <p14:creationId xmlns:p14="http://schemas.microsoft.com/office/powerpoint/2010/main" val="770164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t="-5000" b="-5000"/>
          </a:stretch>
        </a:blip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3F4733D-A212-B040-97E0-416DFE283F9D}"/>
              </a:ext>
            </a:extLst>
          </p:cNvPr>
          <p:cNvPicPr>
            <a:picLocks noGrp="1" noChangeAspect="1"/>
          </p:cNvPicPr>
          <p:nvPr>
            <p:ph idx="1"/>
          </p:nvPr>
        </p:nvPicPr>
        <p:blipFill>
          <a:blip r:embed="rId4">
            <a:alphaModFix amt="65000"/>
          </a:blip>
          <a:stretch>
            <a:fillRect/>
          </a:stretch>
        </p:blipFill>
        <p:spPr>
          <a:xfrm>
            <a:off x="-239508" y="1456267"/>
            <a:ext cx="12671016" cy="3945466"/>
          </a:xfrm>
          <a:prstGeom prst="rect">
            <a:avLst/>
          </a:prstGeom>
        </p:spPr>
      </p:pic>
    </p:spTree>
    <p:extLst>
      <p:ext uri="{BB962C8B-B14F-4D97-AF65-F5344CB8AC3E}">
        <p14:creationId xmlns:p14="http://schemas.microsoft.com/office/powerpoint/2010/main" val="2855426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EF25225-B0CD-924D-90E4-A95566ABA514}"/>
              </a:ext>
            </a:extLst>
          </p:cNvPr>
          <p:cNvPicPr>
            <a:picLocks noChangeAspect="1"/>
          </p:cNvPicPr>
          <p:nvPr/>
        </p:nvPicPr>
        <p:blipFill>
          <a:blip r:embed="rId4">
            <a:alphaModFix amt="65000"/>
          </a:blip>
          <a:stretch>
            <a:fillRect/>
          </a:stretch>
        </p:blipFill>
        <p:spPr>
          <a:xfrm>
            <a:off x="2301875" y="-603828"/>
            <a:ext cx="7588250" cy="8065656"/>
          </a:xfrm>
          <a:prstGeom prst="rect">
            <a:avLst/>
          </a:prstGeom>
        </p:spPr>
      </p:pic>
    </p:spTree>
    <p:extLst>
      <p:ext uri="{BB962C8B-B14F-4D97-AF65-F5344CB8AC3E}">
        <p14:creationId xmlns:p14="http://schemas.microsoft.com/office/powerpoint/2010/main" val="3867596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a:stretch>
        </a:blipFill>
        <a:effectLst/>
      </p:bgPr>
    </p:bg>
    <p:spTree>
      <p:nvGrpSpPr>
        <p:cNvPr id="1" name=""/>
        <p:cNvGrpSpPr/>
        <p:nvPr/>
      </p:nvGrpSpPr>
      <p:grpSpPr>
        <a:xfrm>
          <a:off x="0" y="0"/>
          <a:ext cx="0" cy="0"/>
          <a:chOff x="0" y="0"/>
          <a:chExt cx="0" cy="0"/>
        </a:xfrm>
      </p:grpSpPr>
      <p:pic>
        <p:nvPicPr>
          <p:cNvPr id="5" name="Content Placeholder 4" descr="A picture containing text, watch&#10;&#10;Description automatically generated">
            <a:extLst>
              <a:ext uri="{FF2B5EF4-FFF2-40B4-BE49-F238E27FC236}">
                <a16:creationId xmlns:a16="http://schemas.microsoft.com/office/drawing/2014/main" id="{C66274BB-6002-E542-9C28-6E35CEBBB92B}"/>
              </a:ext>
            </a:extLst>
          </p:cNvPr>
          <p:cNvPicPr>
            <a:picLocks noGrp="1" noChangeAspect="1"/>
          </p:cNvPicPr>
          <p:nvPr>
            <p:ph idx="1"/>
          </p:nvPr>
        </p:nvPicPr>
        <p:blipFill>
          <a:blip r:embed="rId4">
            <a:alphaModFix amt="42000"/>
          </a:blip>
          <a:stretch>
            <a:fillRect/>
          </a:stretch>
        </p:blipFill>
        <p:spPr>
          <a:xfrm>
            <a:off x="2641600" y="1307998"/>
            <a:ext cx="6908800" cy="4242003"/>
          </a:xfrm>
          <a:effectLst>
            <a:outerShdw blurRad="50800" dist="50800" dir="5400000" algn="ctr" rotWithShape="0">
              <a:srgbClr val="000000"/>
            </a:outerShdw>
          </a:effectLst>
        </p:spPr>
      </p:pic>
      <p:pic>
        <p:nvPicPr>
          <p:cNvPr id="6" name="Picture 5">
            <a:extLst>
              <a:ext uri="{FF2B5EF4-FFF2-40B4-BE49-F238E27FC236}">
                <a16:creationId xmlns:a16="http://schemas.microsoft.com/office/drawing/2014/main" id="{9A7A2C28-0800-9844-B4EC-E101FF4B8CBC}"/>
              </a:ext>
            </a:extLst>
          </p:cNvPr>
          <p:cNvPicPr>
            <a:picLocks noChangeAspect="1"/>
          </p:cNvPicPr>
          <p:nvPr/>
        </p:nvPicPr>
        <p:blipFill>
          <a:blip r:embed="rId5">
            <a:alphaModFix amt="65000"/>
          </a:blip>
          <a:stretch>
            <a:fillRect/>
          </a:stretch>
        </p:blipFill>
        <p:spPr>
          <a:xfrm>
            <a:off x="485774" y="0"/>
            <a:ext cx="3000375" cy="3189140"/>
          </a:xfrm>
          <a:prstGeom prst="rect">
            <a:avLst/>
          </a:prstGeom>
        </p:spPr>
      </p:pic>
    </p:spTree>
    <p:extLst>
      <p:ext uri="{BB962C8B-B14F-4D97-AF65-F5344CB8AC3E}">
        <p14:creationId xmlns:p14="http://schemas.microsoft.com/office/powerpoint/2010/main" val="2260100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l="-26000" r="-26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48AD98-F543-4C4E-918B-300C7D2DC553}"/>
              </a:ext>
            </a:extLst>
          </p:cNvPr>
          <p:cNvPicPr>
            <a:picLocks noChangeAspect="1"/>
          </p:cNvPicPr>
          <p:nvPr/>
        </p:nvPicPr>
        <p:blipFill>
          <a:blip r:embed="rId4">
            <a:alphaModFix amt="65000"/>
          </a:blip>
          <a:stretch>
            <a:fillRect/>
          </a:stretch>
        </p:blipFill>
        <p:spPr>
          <a:xfrm>
            <a:off x="2595241" y="-16715"/>
            <a:ext cx="7001517" cy="6891430"/>
          </a:xfrm>
          <a:prstGeom prst="rect">
            <a:avLst/>
          </a:prstGeom>
        </p:spPr>
      </p:pic>
    </p:spTree>
    <p:extLst>
      <p:ext uri="{BB962C8B-B14F-4D97-AF65-F5344CB8AC3E}">
        <p14:creationId xmlns:p14="http://schemas.microsoft.com/office/powerpoint/2010/main" val="2133177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l="-26000" r="-26000"/>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7C00CEF-D9A2-6D4F-82FF-0D3A91EDDE7F}"/>
              </a:ext>
            </a:extLst>
          </p:cNvPr>
          <p:cNvPicPr>
            <a:picLocks noGrp="1" noChangeAspect="1"/>
          </p:cNvPicPr>
          <p:nvPr>
            <p:ph idx="1"/>
          </p:nvPr>
        </p:nvPicPr>
        <p:blipFill>
          <a:blip r:embed="rId4">
            <a:alphaModFix amt="74000"/>
          </a:blip>
          <a:stretch>
            <a:fillRect/>
          </a:stretch>
        </p:blipFill>
        <p:spPr>
          <a:xfrm>
            <a:off x="1307972" y="1198959"/>
            <a:ext cx="9576056" cy="4460081"/>
          </a:xfrm>
          <a:prstGeom prst="rect">
            <a:avLst/>
          </a:prstGeom>
        </p:spPr>
      </p:pic>
      <p:pic>
        <p:nvPicPr>
          <p:cNvPr id="5" name="Picture 4">
            <a:extLst>
              <a:ext uri="{FF2B5EF4-FFF2-40B4-BE49-F238E27FC236}">
                <a16:creationId xmlns:a16="http://schemas.microsoft.com/office/drawing/2014/main" id="{F8B8CDB5-F8D4-E147-994F-89D8458DF2FB}"/>
              </a:ext>
            </a:extLst>
          </p:cNvPr>
          <p:cNvPicPr>
            <a:picLocks noChangeAspect="1"/>
          </p:cNvPicPr>
          <p:nvPr/>
        </p:nvPicPr>
        <p:blipFill>
          <a:blip r:embed="rId5">
            <a:alphaModFix amt="65000"/>
          </a:blip>
          <a:stretch>
            <a:fillRect/>
          </a:stretch>
        </p:blipFill>
        <p:spPr>
          <a:xfrm>
            <a:off x="152080" y="0"/>
            <a:ext cx="2891098" cy="2845640"/>
          </a:xfrm>
          <a:prstGeom prst="rect">
            <a:avLst/>
          </a:prstGeom>
        </p:spPr>
      </p:pic>
    </p:spTree>
    <p:extLst>
      <p:ext uri="{BB962C8B-B14F-4D97-AF65-F5344CB8AC3E}">
        <p14:creationId xmlns:p14="http://schemas.microsoft.com/office/powerpoint/2010/main" val="3799281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0438D74-4139-0A4E-96FA-16D5A2AE0F1A}"/>
              </a:ext>
            </a:extLst>
          </p:cNvPr>
          <p:cNvPicPr>
            <a:picLocks noChangeAspect="1"/>
          </p:cNvPicPr>
          <p:nvPr/>
        </p:nvPicPr>
        <p:blipFill>
          <a:blip r:embed="rId4">
            <a:alphaModFix amt="65000"/>
          </a:blip>
          <a:stretch>
            <a:fillRect/>
          </a:stretch>
        </p:blipFill>
        <p:spPr>
          <a:xfrm>
            <a:off x="2338975" y="355071"/>
            <a:ext cx="7514049" cy="6147858"/>
          </a:xfrm>
          <a:prstGeom prst="rect">
            <a:avLst/>
          </a:prstGeom>
        </p:spPr>
      </p:pic>
    </p:spTree>
    <p:extLst>
      <p:ext uri="{BB962C8B-B14F-4D97-AF65-F5344CB8AC3E}">
        <p14:creationId xmlns:p14="http://schemas.microsoft.com/office/powerpoint/2010/main" val="2358804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3964"/>
            <a:lum/>
          </a:blip>
          <a:srcRect/>
          <a:stretch>
            <a:fillRect/>
          </a:stretch>
        </a:blipFill>
        <a:effectLst/>
      </p:bgPr>
    </p:bg>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318A07B4-08F8-424A-98C9-80556E74A8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9712" y="377825"/>
            <a:ext cx="9172575" cy="6115050"/>
          </a:xfrm>
          <a:prstGeom prst="rect">
            <a:avLst/>
          </a:prstGeom>
          <a:blipFill>
            <a:blip r:embed="rId3">
              <a:alphaModFix amt="23964"/>
            </a:blip>
            <a:stretch>
              <a:fillRect/>
            </a:stretch>
          </a:blipFill>
        </p:spPr>
      </p:pic>
    </p:spTree>
    <p:extLst>
      <p:ext uri="{BB962C8B-B14F-4D97-AF65-F5344CB8AC3E}">
        <p14:creationId xmlns:p14="http://schemas.microsoft.com/office/powerpoint/2010/main" val="3765385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744D516-8DCF-364A-8D31-B80C60751ED9}"/>
              </a:ext>
            </a:extLst>
          </p:cNvPr>
          <p:cNvPicPr>
            <a:picLocks noChangeAspect="1"/>
          </p:cNvPicPr>
          <p:nvPr/>
        </p:nvPicPr>
        <p:blipFill>
          <a:blip r:embed="rId3"/>
          <a:stretch>
            <a:fillRect/>
          </a:stretch>
        </p:blipFill>
        <p:spPr>
          <a:xfrm>
            <a:off x="432746" y="887692"/>
            <a:ext cx="11326508" cy="5082615"/>
          </a:xfrm>
          <a:prstGeom prst="rect">
            <a:avLst/>
          </a:prstGeom>
        </p:spPr>
      </p:pic>
    </p:spTree>
    <p:extLst>
      <p:ext uri="{BB962C8B-B14F-4D97-AF65-F5344CB8AC3E}">
        <p14:creationId xmlns:p14="http://schemas.microsoft.com/office/powerpoint/2010/main" val="19398997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5913</TotalTime>
  <Words>933</Words>
  <Application>Microsoft Macintosh PowerPoint</Application>
  <PresentationFormat>Widescreen</PresentationFormat>
  <Paragraphs>72</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Aharoni</vt: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Cyber Security</vt:lpstr>
      <vt:lpstr>PowerPoint Presentation</vt:lpstr>
      <vt:lpstr>Competitors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Summer Shields</dc:creator>
  <cp:lastModifiedBy>Summer Shields</cp:lastModifiedBy>
  <cp:revision>3</cp:revision>
  <dcterms:created xsi:type="dcterms:W3CDTF">2021-11-13T22:28:48Z</dcterms:created>
  <dcterms:modified xsi:type="dcterms:W3CDTF">2021-11-18T01:02:13Z</dcterms:modified>
</cp:coreProperties>
</file>

<file path=docProps/thumbnail.jpeg>
</file>